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656" r:id="rId2"/>
    <p:sldId id="672" r:id="rId3"/>
    <p:sldId id="674" r:id="rId4"/>
    <p:sldId id="693" r:id="rId5"/>
    <p:sldId id="630" r:id="rId6"/>
    <p:sldId id="632" r:id="rId7"/>
    <p:sldId id="695" r:id="rId8"/>
    <p:sldId id="683" r:id="rId9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8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08">
          <p15:clr>
            <a:srgbClr val="A4A3A4"/>
          </p15:clr>
        </p15:guide>
        <p15:guide id="6" pos="2018">
          <p15:clr>
            <a:srgbClr val="A4A3A4"/>
          </p15:clr>
        </p15:guide>
        <p15:guide id="7" pos="5556">
          <p15:clr>
            <a:srgbClr val="A4A3A4"/>
          </p15:clr>
        </p15:guide>
        <p15:guide id="8" pos="37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BF2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897" autoAdjust="0"/>
  </p:normalViewPr>
  <p:slideViewPr>
    <p:cSldViewPr>
      <p:cViewPr varScale="1">
        <p:scale>
          <a:sx n="161" d="100"/>
          <a:sy n="161" d="100"/>
        </p:scale>
        <p:origin x="-1416" y="-104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30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9BA289-D44E-9144-8141-9A67004DE5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76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27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802" y="188640"/>
            <a:ext cx="8788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7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A16DA-6B19-194F-916E-DA7E148911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7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70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7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6B383-229E-0A4F-BFD1-700BDB2DD2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6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30201" y="2708289"/>
            <a:ext cx="8489950" cy="345757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88200-F58E-2944-8551-2E8C46F190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93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0201" y="2708289"/>
            <a:ext cx="8489950" cy="34575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0AFEB-BE8C-A74E-8189-2D4101A34F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6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5867B-FC58-C847-B1D2-80927171E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F6B31-6BF5-304B-8CAA-AD4B22CA69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7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7" y="2708289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82" y="2708289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A99FD-95B0-2042-95D6-A63312CA83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1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9469E-97D6-1645-A8F5-80C8306E75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F47C0-0096-2444-AA18-BD3BA9E53A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9F25B-9C59-D647-BE55-CBC7C94FE8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5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0EE21-5625-C34D-ADE5-C03FCAE1E1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1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AB61C-814A-5149-8781-09BD7AC1CB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0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1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1" y="2708289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D44BBB-FE01-6245-8D83-718DB14159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7802" y="188640"/>
            <a:ext cx="8788400" cy="647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  <p:sldLayoutId id="2147484420" r:id="rId12"/>
    <p:sldLayoutId id="214748442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stituteofhealthequity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PAHO COMMISSION ON EQUITY AND HEALTH INEQUALITIES IN THE AMERICAS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1" y="1988841"/>
            <a:ext cx="8489950" cy="417702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MAY </a:t>
            </a:r>
            <a:r>
              <a:rPr lang="en-US" b="1" dirty="0" smtClean="0"/>
              <a:t>2016 - </a:t>
            </a:r>
            <a:r>
              <a:rPr lang="en-US" b="1" dirty="0" smtClean="0"/>
              <a:t>October 2018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Michael </a:t>
            </a:r>
            <a:r>
              <a:rPr lang="en-US" dirty="0" smtClean="0"/>
              <a:t>Marmot, Chair </a:t>
            </a:r>
            <a:r>
              <a:rPr lang="en-US" dirty="0" smtClean="0"/>
              <a:t>team of Commissioners from the Region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Supported by PAHO, IHE </a:t>
            </a:r>
            <a:r>
              <a:rPr lang="en-US" dirty="0" smtClean="0"/>
              <a:t>and PAHO country reps and other </a:t>
            </a:r>
            <a:r>
              <a:rPr lang="en-US" dirty="0" err="1" smtClean="0"/>
              <a:t>organisations</a:t>
            </a:r>
            <a:r>
              <a:rPr lang="en-US" dirty="0" smtClean="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 country partnerships to inform the Review and support recommendations.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8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the 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1" y="1545920"/>
            <a:ext cx="8489950" cy="4979424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eepen </a:t>
            </a:r>
            <a:r>
              <a:rPr lang="en-US" dirty="0"/>
              <a:t>understandings of </a:t>
            </a:r>
            <a:r>
              <a:rPr lang="en-US" dirty="0" smtClean="0"/>
              <a:t>extent of health inequalities and the </a:t>
            </a:r>
            <a:r>
              <a:rPr lang="en-US" dirty="0"/>
              <a:t>main drivers of health inequalities in the Americas. </a:t>
            </a:r>
            <a:endParaRPr lang="en-US" dirty="0"/>
          </a:p>
          <a:p>
            <a:pPr marL="400050" lvl="1" indent="0">
              <a:buNone/>
            </a:pPr>
            <a:r>
              <a:rPr lang="en-US" sz="2800" dirty="0" smtClean="0"/>
              <a:t>Focus on </a:t>
            </a:r>
            <a:r>
              <a:rPr lang="en-US" sz="2800" dirty="0"/>
              <a:t>gender, ethnicity, human rights and </a:t>
            </a:r>
            <a:r>
              <a:rPr lang="en-US" sz="2800" dirty="0" smtClean="0"/>
              <a:t>social determinants of health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Make proposals for action based on the evidence</a:t>
            </a:r>
          </a:p>
        </p:txBody>
      </p:sp>
    </p:spTree>
    <p:extLst>
      <p:ext uri="{BB962C8B-B14F-4D97-AF65-F5344CB8AC3E}">
        <p14:creationId xmlns:p14="http://schemas.microsoft.com/office/powerpoint/2010/main" val="129485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908050"/>
            <a:ext cx="8489950" cy="1152798"/>
          </a:xfrm>
        </p:spPr>
        <p:txBody>
          <a:bodyPr/>
          <a:lstStyle/>
          <a:p>
            <a:r>
              <a:rPr lang="en-US" dirty="0" smtClean="0"/>
              <a:t>Proposals for Action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1" y="1700808"/>
            <a:ext cx="8489950" cy="3096905"/>
          </a:xfrm>
        </p:spPr>
        <p:txBody>
          <a:bodyPr/>
          <a:lstStyle/>
          <a:p>
            <a:r>
              <a:rPr lang="en-US" b="1" dirty="0" smtClean="0"/>
              <a:t>Equity</a:t>
            </a:r>
            <a:r>
              <a:rPr lang="en-US" dirty="0" smtClean="0"/>
              <a:t> is at the heart of action on social determinants of health. </a:t>
            </a:r>
          </a:p>
          <a:p>
            <a:endParaRPr lang="en-US" dirty="0" smtClean="0"/>
          </a:p>
          <a:p>
            <a:r>
              <a:rPr lang="en-US" b="1" dirty="0" smtClean="0"/>
              <a:t>Social justice and health</a:t>
            </a:r>
            <a:r>
              <a:rPr lang="en-US" dirty="0" smtClean="0"/>
              <a:t> is an overarching goal</a:t>
            </a:r>
          </a:p>
          <a:p>
            <a:endParaRPr lang="en-US" dirty="0"/>
          </a:p>
          <a:p>
            <a:r>
              <a:rPr lang="en-US" dirty="0"/>
              <a:t>Priority given to </a:t>
            </a:r>
            <a:r>
              <a:rPr lang="en-US" b="1" dirty="0"/>
              <a:t>gender</a:t>
            </a:r>
            <a:r>
              <a:rPr lang="en-US" dirty="0"/>
              <a:t> and </a:t>
            </a:r>
            <a:r>
              <a:rPr lang="en-US" b="1" dirty="0"/>
              <a:t>ethnic</a:t>
            </a:r>
            <a:r>
              <a:rPr lang="en-US" dirty="0"/>
              <a:t> </a:t>
            </a:r>
            <a:r>
              <a:rPr lang="en-US" dirty="0" smtClean="0"/>
              <a:t>inequalities </a:t>
            </a:r>
            <a:r>
              <a:rPr lang="en-US" dirty="0" smtClean="0"/>
              <a:t>and </a:t>
            </a:r>
            <a:r>
              <a:rPr lang="en-US" b="1" dirty="0" smtClean="0"/>
              <a:t>human rights</a:t>
            </a:r>
            <a:endParaRPr lang="en-US" b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183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Countries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544"/>
            <a:ext cx="8489950" cy="3457575"/>
          </a:xfrm>
        </p:spPr>
        <p:txBody>
          <a:bodyPr/>
          <a:lstStyle/>
          <a:p>
            <a:pPr marL="0" lvl="0" indent="0">
              <a:buNone/>
            </a:pPr>
            <a:r>
              <a:rPr lang="es-ES" sz="4000" dirty="0" smtClean="0"/>
              <a:t>Argentina, </a:t>
            </a:r>
            <a:r>
              <a:rPr lang="es-ES" sz="4000" dirty="0" err="1" smtClean="0"/>
              <a:t>Belize</a:t>
            </a:r>
            <a:r>
              <a:rPr lang="es-ES" sz="4000" dirty="0" smtClean="0"/>
              <a:t>, </a:t>
            </a:r>
            <a:r>
              <a:rPr lang="es-ES" sz="4000" dirty="0" err="1" smtClean="0"/>
              <a:t>Brazil</a:t>
            </a:r>
            <a:r>
              <a:rPr lang="es-ES" sz="4000" dirty="0" smtClean="0"/>
              <a:t>,</a:t>
            </a:r>
            <a:r>
              <a:rPr lang="en-US" sz="4000" dirty="0"/>
              <a:t> </a:t>
            </a:r>
            <a:r>
              <a:rPr lang="es-ES" sz="4000" dirty="0" err="1" smtClean="0"/>
              <a:t>Canada</a:t>
            </a:r>
            <a:r>
              <a:rPr lang="en-US" sz="4000" dirty="0" smtClean="0"/>
              <a:t>, </a:t>
            </a:r>
            <a:r>
              <a:rPr lang="es-ES" sz="4000" dirty="0" smtClean="0"/>
              <a:t>Chile,</a:t>
            </a:r>
            <a:r>
              <a:rPr lang="en-US" sz="4000" dirty="0"/>
              <a:t> </a:t>
            </a:r>
            <a:r>
              <a:rPr lang="es-ES" sz="4000" dirty="0" smtClean="0"/>
              <a:t>Colombia,</a:t>
            </a:r>
            <a:r>
              <a:rPr lang="en-US" sz="4000" dirty="0"/>
              <a:t> </a:t>
            </a:r>
            <a:r>
              <a:rPr lang="es-ES" sz="4000" dirty="0" smtClean="0"/>
              <a:t>Costa </a:t>
            </a:r>
            <a:r>
              <a:rPr lang="es-ES" sz="4000" dirty="0"/>
              <a:t>Rica, </a:t>
            </a:r>
            <a:r>
              <a:rPr lang="es-ES" sz="4000" dirty="0" smtClean="0"/>
              <a:t>Cuba</a:t>
            </a:r>
            <a:r>
              <a:rPr lang="es-ES" sz="4000" dirty="0"/>
              <a:t>, </a:t>
            </a:r>
            <a:r>
              <a:rPr lang="es-ES" sz="4000" dirty="0" smtClean="0"/>
              <a:t>El Salvador,</a:t>
            </a:r>
            <a:r>
              <a:rPr lang="en-US" sz="4000" dirty="0"/>
              <a:t> </a:t>
            </a:r>
            <a:r>
              <a:rPr lang="es-ES" sz="4000" dirty="0" smtClean="0"/>
              <a:t>Jamaica</a:t>
            </a:r>
            <a:r>
              <a:rPr lang="es-ES" sz="4000" dirty="0"/>
              <a:t>, </a:t>
            </a:r>
            <a:r>
              <a:rPr lang="es-ES" sz="4000" dirty="0" smtClean="0"/>
              <a:t>México</a:t>
            </a:r>
            <a:r>
              <a:rPr lang="es-ES" sz="4000" dirty="0"/>
              <a:t>, </a:t>
            </a:r>
            <a:r>
              <a:rPr lang="es-ES" sz="4000" dirty="0" smtClean="0"/>
              <a:t>Perú </a:t>
            </a:r>
            <a:r>
              <a:rPr lang="es-ES" sz="4000" dirty="0" err="1" smtClean="0"/>
              <a:t>Suriname</a:t>
            </a:r>
            <a:r>
              <a:rPr lang="es-ES" sz="4000" dirty="0" smtClean="0"/>
              <a:t>, Trinidad </a:t>
            </a:r>
            <a:r>
              <a:rPr lang="es-ES" sz="4000" dirty="0" smtClean="0"/>
              <a:t>and Tobago</a:t>
            </a:r>
            <a:r>
              <a:rPr lang="en-US" sz="4000" dirty="0" smtClean="0"/>
              <a:t>, </a:t>
            </a:r>
            <a:r>
              <a:rPr lang="es-ES" sz="4000" dirty="0" err="1" smtClean="0"/>
              <a:t>United</a:t>
            </a:r>
            <a:r>
              <a:rPr lang="es-ES" sz="4000" dirty="0" smtClean="0"/>
              <a:t> </a:t>
            </a:r>
            <a:r>
              <a:rPr lang="es-ES" sz="4000" dirty="0" err="1"/>
              <a:t>States</a:t>
            </a:r>
            <a:r>
              <a:rPr lang="es-ES" sz="4000" dirty="0"/>
              <a:t>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7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23528" y="1412777"/>
            <a:ext cx="8496300" cy="1296143"/>
          </a:xfrm>
        </p:spPr>
        <p:txBody>
          <a:bodyPr/>
          <a:lstStyle/>
          <a:p>
            <a:pPr algn="ctr"/>
            <a:r>
              <a:rPr lang="en-GB" dirty="0" smtClean="0">
                <a:latin typeface="Arial" charset="0"/>
              </a:rPr>
              <a:t>Country/network </a:t>
            </a:r>
            <a:r>
              <a:rPr lang="en-GB" dirty="0" smtClean="0">
                <a:latin typeface="Arial" charset="0"/>
              </a:rPr>
              <a:t>partnerships</a:t>
            </a:r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Objectives</a:t>
            </a:r>
            <a:br>
              <a:rPr lang="en-GB" dirty="0" smtClean="0">
                <a:latin typeface="Arial" charset="0"/>
              </a:rPr>
            </a:br>
            <a:endParaRPr lang="en-GB" dirty="0">
              <a:latin typeface="Arial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23850" y="2348880"/>
            <a:ext cx="8496300" cy="381697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charset="0"/>
              </a:rPr>
              <a:t>Identify available </a:t>
            </a:r>
            <a:r>
              <a:rPr lang="en-GB" dirty="0" smtClean="0">
                <a:latin typeface="Arial" charset="0"/>
              </a:rPr>
              <a:t>data and other evidence </a:t>
            </a:r>
            <a:r>
              <a:rPr lang="en-GB" dirty="0" smtClean="0">
                <a:latin typeface="Arial" charset="0"/>
              </a:rPr>
              <a:t>on inequalities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charset="0"/>
              </a:rPr>
              <a:t>Identify case studies of interventions or policies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charset="0"/>
              </a:rPr>
              <a:t>Validate final recommendations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charset="0"/>
              </a:rPr>
              <a:t>Develop strategy and implementation plans - contextually specific, cross-</a:t>
            </a:r>
            <a:r>
              <a:rPr lang="en-GB" dirty="0" smtClean="0">
                <a:latin typeface="Arial" charset="0"/>
              </a:rPr>
              <a:t>cutting</a:t>
            </a:r>
            <a:endParaRPr lang="en-GB" dirty="0"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charset="0"/>
              </a:rPr>
              <a:t>Involve civil society and cross sector organisations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0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Agree a minimum specification for </a:t>
            </a:r>
            <a:r>
              <a:rPr lang="en-GB" dirty="0" smtClean="0"/>
              <a:t>monitoring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489950" cy="424847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</a:t>
            </a:r>
            <a:r>
              <a:rPr lang="en-GB" dirty="0" smtClean="0"/>
              <a:t>ased </a:t>
            </a:r>
            <a:r>
              <a:rPr lang="en-GB" dirty="0"/>
              <a:t>on a selection of Sustainable Development Goal (SDG) indicators and the principle, set out by the UN Statistics Commission </a:t>
            </a:r>
            <a:r>
              <a:rPr lang="en-GB" dirty="0" smtClean="0"/>
              <a:t>that:</a:t>
            </a:r>
            <a:endParaRPr lang="en-GB" dirty="0"/>
          </a:p>
          <a:p>
            <a:pPr marL="457200" lvl="1" indent="0">
              <a:buNone/>
            </a:pPr>
            <a:r>
              <a:rPr lang="en-GB" i="1" dirty="0" smtClean="0"/>
              <a:t>Improving </a:t>
            </a:r>
            <a:r>
              <a:rPr lang="en-GB" i="1" dirty="0"/>
              <a:t>data disaggregation – by income, sex, age, race, ethnicity, migratory status, disability and geographic location or other characteristics – is also fundamental for the full implementation of the global indicator framework in order to leave no one behind as pledged in the 2030 Agenda.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05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1" y="836713"/>
            <a:ext cx="8489950" cy="532915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Evidence </a:t>
            </a:r>
            <a:r>
              <a:rPr lang="en-US" dirty="0" smtClean="0"/>
              <a:t>Reviews – 10 </a:t>
            </a:r>
            <a:r>
              <a:rPr lang="en-US" dirty="0" smtClean="0"/>
              <a:t>areas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Formulation of recommendations</a:t>
            </a:r>
          </a:p>
          <a:p>
            <a:endParaRPr lang="en-US" dirty="0" smtClean="0"/>
          </a:p>
          <a:p>
            <a:r>
              <a:rPr lang="en-US" dirty="0" smtClean="0"/>
              <a:t>Drafting reports – 1</a:t>
            </a:r>
            <a:r>
              <a:rPr lang="en-US" baseline="30000" dirty="0" smtClean="0"/>
              <a:t>st</a:t>
            </a:r>
            <a:r>
              <a:rPr lang="en-US" dirty="0" smtClean="0"/>
              <a:t> draft spring 2018, final draft summer 2018.</a:t>
            </a:r>
          </a:p>
          <a:p>
            <a:endParaRPr lang="en-US" dirty="0" smtClean="0"/>
          </a:p>
          <a:p>
            <a:r>
              <a:rPr lang="en-US" dirty="0" smtClean="0"/>
              <a:t>Publication expected </a:t>
            </a:r>
            <a:r>
              <a:rPr lang="en-US" dirty="0" smtClean="0"/>
              <a:t>Autumn 2018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6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hlinkClick r:id="rId2"/>
              </a:rPr>
              <a:t>www.instituteofhealthequity.org</a:t>
            </a:r>
            <a:endParaRPr lang="en-US" sz="4000" dirty="0" smtClean="0"/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/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/>
              <a:t>Jessica.allen@ucl.ac.uk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2703273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Equity_PPT-Template">
  <a:themeElements>
    <a:clrScheme name="Custom 3">
      <a:dk1>
        <a:srgbClr val="000000"/>
      </a:dk1>
      <a:lt1>
        <a:srgbClr val="FFFFFF"/>
      </a:lt1>
      <a:dk2>
        <a:srgbClr val="07591B"/>
      </a:dk2>
      <a:lt2>
        <a:srgbClr val="808080"/>
      </a:lt2>
      <a:accent1>
        <a:srgbClr val="26AC63"/>
      </a:accent1>
      <a:accent2>
        <a:srgbClr val="085930"/>
      </a:accent2>
      <a:accent3>
        <a:srgbClr val="FFFFFF"/>
      </a:accent3>
      <a:accent4>
        <a:srgbClr val="000000"/>
      </a:accent4>
      <a:accent5>
        <a:srgbClr val="ABD2A7"/>
      </a:accent5>
      <a:accent6>
        <a:srgbClr val="19500A"/>
      </a:accent6>
      <a:hlink>
        <a:srgbClr val="41BD16"/>
      </a:hlink>
      <a:folHlink>
        <a:srgbClr val="32A6B2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HealthEquity_PPT-Template</Template>
  <TotalTime>2916</TotalTime>
  <Words>318</Words>
  <Application>Microsoft Macintosh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HealthEquity_PPT-Template</vt:lpstr>
      <vt:lpstr>PAHO COMMISSION ON EQUITY AND HEALTH INEQUALITIES IN THE AMERICAS</vt:lpstr>
      <vt:lpstr>Objectives of the Commission</vt:lpstr>
      <vt:lpstr>Proposals for Action and analysis</vt:lpstr>
      <vt:lpstr>Partner Countries </vt:lpstr>
      <vt:lpstr>Country/network partnerships Objectives </vt:lpstr>
      <vt:lpstr>Agree a minimum specification for monitoring  </vt:lpstr>
      <vt:lpstr>PowerPoint Presentation</vt:lpstr>
      <vt:lpstr>PowerPoint Presentation</vt:lpstr>
    </vt:vector>
  </TitlesOfParts>
  <Company>UCL FBS AISC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MatildaA</dc:creator>
  <cp:lastModifiedBy>Jessica Allen</cp:lastModifiedBy>
  <cp:revision>112</cp:revision>
  <dcterms:created xsi:type="dcterms:W3CDTF">2012-01-16T13:21:32Z</dcterms:created>
  <dcterms:modified xsi:type="dcterms:W3CDTF">2017-11-19T10:29:56Z</dcterms:modified>
</cp:coreProperties>
</file>